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2" Type="http://schemas.openxmlformats.org/officeDocument/2006/relationships/slide" Target="slides/slide7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1f37effe91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1f37effe91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1f37effe91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1f37effe91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1f37effe91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1f37effe91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1f37effe91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1f37effe91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1f37effe91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1f37effe91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1f37effe91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1f37effe91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4.png"/><Relationship Id="rId5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0"/>
            <a:ext cx="8520600" cy="112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/>
              <a:t>Starbucks with a Good C</a:t>
            </a:r>
            <a:r>
              <a:rPr lang="en" sz="4300"/>
              <a:t>onscious</a:t>
            </a:r>
            <a:endParaRPr sz="4300"/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5487" y="1125000"/>
            <a:ext cx="5593026" cy="3730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Healthy?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3048300" cy="34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Low sugar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Low trans fat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High fiber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High protein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High vitamins/minerals</a:t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01050" y="445025"/>
            <a:ext cx="4816206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/>
        </p:nvSpPr>
        <p:spPr>
          <a:xfrm>
            <a:off x="555050" y="347825"/>
            <a:ext cx="78819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CCCCCC"/>
                </a:solidFill>
              </a:rPr>
              <a:t>Which do you suppose is best for you?</a:t>
            </a:r>
            <a:endParaRPr sz="3000">
              <a:solidFill>
                <a:srgbClr val="CCCCCC"/>
              </a:solidFill>
            </a:endParaRPr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6450" y="1077550"/>
            <a:ext cx="7051100" cy="3525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Turns out, fruit isn’t too bad!</a:t>
            </a:r>
            <a:endParaRPr/>
          </a:p>
        </p:txBody>
      </p:sp>
      <p:pic>
        <p:nvPicPr>
          <p:cNvPr id="74" name="Google Shape;7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35825" y="1125725"/>
            <a:ext cx="4072354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/>
        </p:nvSpPr>
        <p:spPr>
          <a:xfrm>
            <a:off x="429250" y="273825"/>
            <a:ext cx="80889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accent2"/>
                </a:solidFill>
              </a:rPr>
              <a:t>Whether on macronutrients…</a:t>
            </a:r>
            <a:endParaRPr sz="2500">
              <a:solidFill>
                <a:schemeClr val="accent2"/>
              </a:solidFill>
            </a:endParaRPr>
          </a:p>
        </p:txBody>
      </p:sp>
      <p:pic>
        <p:nvPicPr>
          <p:cNvPr id="80" name="Google Shape;8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376175"/>
            <a:ext cx="2971800" cy="3767328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86100" y="1376175"/>
            <a:ext cx="2971799" cy="3767328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72200" y="1376938"/>
            <a:ext cx="2971800" cy="3765804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7"/>
          <p:cNvSpPr txBox="1"/>
          <p:nvPr/>
        </p:nvSpPr>
        <p:spPr>
          <a:xfrm>
            <a:off x="88800" y="1021300"/>
            <a:ext cx="2775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Protein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4" name="Google Shape;84;p17"/>
          <p:cNvSpPr txBox="1"/>
          <p:nvPr/>
        </p:nvSpPr>
        <p:spPr>
          <a:xfrm>
            <a:off x="3137900" y="1006500"/>
            <a:ext cx="3115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Fiber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5" name="Google Shape;85;p17"/>
          <p:cNvSpPr txBox="1"/>
          <p:nvPr/>
        </p:nvSpPr>
        <p:spPr>
          <a:xfrm>
            <a:off x="6386825" y="1036100"/>
            <a:ext cx="2701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Trans fat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/>
        </p:nvSpPr>
        <p:spPr>
          <a:xfrm>
            <a:off x="429250" y="273825"/>
            <a:ext cx="80889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accent2"/>
                </a:solidFill>
              </a:rPr>
              <a:t>Or </a:t>
            </a:r>
            <a:r>
              <a:rPr lang="en" sz="2500">
                <a:solidFill>
                  <a:schemeClr val="accent2"/>
                </a:solidFill>
              </a:rPr>
              <a:t>on micronutrients!</a:t>
            </a:r>
            <a:endParaRPr sz="2500">
              <a:solidFill>
                <a:schemeClr val="accent2"/>
              </a:solidFill>
            </a:endParaRPr>
          </a:p>
        </p:txBody>
      </p:sp>
      <p:sp>
        <p:nvSpPr>
          <p:cNvPr id="91" name="Google Shape;91;p18"/>
          <p:cNvSpPr txBox="1"/>
          <p:nvPr/>
        </p:nvSpPr>
        <p:spPr>
          <a:xfrm>
            <a:off x="88800" y="1021300"/>
            <a:ext cx="2775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Vitamin A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2" name="Google Shape;92;p18"/>
          <p:cNvSpPr txBox="1"/>
          <p:nvPr/>
        </p:nvSpPr>
        <p:spPr>
          <a:xfrm>
            <a:off x="6386825" y="1036100"/>
            <a:ext cx="2701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Vitamin C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93" name="Google Shape;9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88700"/>
            <a:ext cx="8839199" cy="2885127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8"/>
          <p:cNvSpPr/>
          <p:nvPr/>
        </p:nvSpPr>
        <p:spPr>
          <a:xfrm>
            <a:off x="3426525" y="1864975"/>
            <a:ext cx="355200" cy="2271900"/>
          </a:xfrm>
          <a:prstGeom prst="rect">
            <a:avLst/>
          </a:prstGeom>
          <a:noFill/>
          <a:ln cap="flat" cmpd="sng" w="28575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8"/>
          <p:cNvSpPr/>
          <p:nvPr/>
        </p:nvSpPr>
        <p:spPr>
          <a:xfrm>
            <a:off x="7434700" y="1958175"/>
            <a:ext cx="355200" cy="2271900"/>
          </a:xfrm>
          <a:prstGeom prst="rect">
            <a:avLst/>
          </a:prstGeom>
          <a:noFill/>
          <a:ln cap="flat" cmpd="sng" w="28575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Further Questions…</a:t>
            </a:r>
            <a:endParaRPr/>
          </a:p>
        </p:txBody>
      </p:sp>
      <p:sp>
        <p:nvSpPr>
          <p:cNvPr id="101" name="Google Shape;101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Signature vs. Classic </a:t>
            </a:r>
            <a:r>
              <a:rPr lang="en"/>
              <a:t>espresso</a:t>
            </a:r>
            <a:r>
              <a:rPr lang="en"/>
              <a:t> drinks?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Classic trans fats?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Beverage Preparation?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Starbucks Food?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Cost/health analysis?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